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19634-8811-4024-94A4-4624AEF42F55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56C3B9D-D509-4EC8-948A-4E85033F0DFA}" type="pres">
      <dgm:prSet presAssocID="{C8119634-8811-4024-94A4-4624AEF42F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58FC2EA-8F52-4C7E-AB68-3F7389B15ACE}" type="presOf" srcId="{C8119634-8811-4024-94A4-4624AEF42F55}" destId="{B56C3B9D-D509-4EC8-948A-4E85033F0DFA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014176-BF55-40C4-8385-FB0DA9EF923A}" type="doc">
      <dgm:prSet loTypeId="urn:microsoft.com/office/officeart/2005/8/layout/pyramid1" loCatId="pyramid" qsTypeId="urn:microsoft.com/office/officeart/2005/8/quickstyle/simple3" qsCatId="simple" csTypeId="urn:microsoft.com/office/officeart/2005/8/colors/accent6_5" csCatId="accent6" phldr="1"/>
      <dgm:spPr/>
    </dgm:pt>
    <dgm:pt modelId="{27F7D255-6578-4F24-BD39-4AF17E6E14AC}" type="pres">
      <dgm:prSet presAssocID="{2F014176-BF55-40C4-8385-FB0DA9EF923A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B3D72335-4311-42B6-B207-323056471A6B}" type="presOf" srcId="{2F014176-BF55-40C4-8385-FB0DA9EF923A}" destId="{27F7D255-6578-4F24-BD39-4AF17E6E14AC}" srcOrd="0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A736-B5F9-4C1D-A48B-6BE913EC4429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125A0-788B-4FA1-B394-FAE1BEFBB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125A0-788B-4FA1-B394-FAE1BEFBBFC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6C6D96-FAC3-4D27-81A5-B0FF3461DFE1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35A4B8-D916-427E-885D-91623A0FC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C6D96-FAC3-4D27-81A5-B0FF3461DFE1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A4B8-D916-427E-885D-91623A0FC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C6D96-FAC3-4D27-81A5-B0FF3461DFE1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A4B8-D916-427E-885D-91623A0FC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C6D96-FAC3-4D27-81A5-B0FF3461DFE1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A4B8-D916-427E-885D-91623A0FC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C6D96-FAC3-4D27-81A5-B0FF3461DFE1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A4B8-D916-427E-885D-91623A0FC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C6D96-FAC3-4D27-81A5-B0FF3461DFE1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A4B8-D916-427E-885D-91623A0FC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C6D96-FAC3-4D27-81A5-B0FF3461DFE1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A4B8-D916-427E-885D-91623A0FC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C6D96-FAC3-4D27-81A5-B0FF3461DFE1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A4B8-D916-427E-885D-91623A0FC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C6D96-FAC3-4D27-81A5-B0FF3461DFE1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A4B8-D916-427E-885D-91623A0FC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6C6D96-FAC3-4D27-81A5-B0FF3461DFE1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35A4B8-D916-427E-885D-91623A0FC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6C6D96-FAC3-4D27-81A5-B0FF3461DFE1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35A4B8-D916-427E-885D-91623A0FC5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6C6D96-FAC3-4D27-81A5-B0FF3461DFE1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35A4B8-D916-427E-885D-91623A0FC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348067"/>
            <a:ext cx="7704856" cy="95410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АНТИТЕРРОРИСТИЧЕСКАЯ      ЗАЩИЩЕННОСТЬ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1187624" y="1338262"/>
          <a:ext cx="6365701" cy="5115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251520" y="1484784"/>
            <a:ext cx="8640960" cy="4968552"/>
            <a:chOff x="-2092485" y="2211458"/>
            <a:chExt cx="8640960" cy="4968552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-2092485" y="2211458"/>
              <a:ext cx="8640960" cy="496855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2400" dirty="0" smtClean="0"/>
                <a:t>Действует контрольно-пропускной </a:t>
              </a:r>
              <a:r>
                <a:rPr lang="ru-RU" sz="2400" dirty="0" smtClean="0"/>
                <a:t>и </a:t>
              </a:r>
              <a:r>
                <a:rPr lang="ru-RU" sz="2400" dirty="0" err="1" smtClean="0"/>
                <a:t>внутриобъектовый</a:t>
              </a:r>
              <a:r>
                <a:rPr lang="ru-RU" sz="2400" dirty="0" smtClean="0"/>
                <a:t> режим </a:t>
              </a:r>
              <a:r>
                <a:rPr lang="ru-RU" sz="2400" smtClean="0"/>
                <a:t>на </a:t>
              </a:r>
              <a:r>
                <a:rPr lang="ru-RU" sz="2400" smtClean="0"/>
                <a:t>объектах.</a:t>
              </a:r>
              <a:endParaRPr lang="ru-RU" sz="2400" dirty="0" smtClean="0"/>
            </a:p>
            <a:p>
              <a:r>
                <a:rPr lang="ru-RU" sz="2400" dirty="0" smtClean="0"/>
                <a:t>   </a:t>
              </a:r>
              <a:r>
                <a:rPr lang="ru-RU" sz="2400" dirty="0" smtClean="0"/>
                <a:t>                        </a:t>
              </a:r>
              <a:endParaRPr lang="ru-RU" sz="2400" dirty="0" smtClean="0"/>
            </a:p>
            <a:p>
              <a:r>
                <a:rPr lang="ru-RU" sz="2400" dirty="0" smtClean="0"/>
                <a:t>-</a:t>
              </a:r>
              <a:r>
                <a:rPr lang="ru-RU" sz="2400" dirty="0" err="1" smtClean="0"/>
                <a:t>Видеодомофон</a:t>
              </a:r>
              <a:r>
                <a:rPr lang="ru-RU" sz="2400" dirty="0" smtClean="0"/>
                <a:t> (на 4 адресах);</a:t>
              </a:r>
            </a:p>
            <a:p>
              <a:r>
                <a:rPr lang="ru-RU" sz="2400" dirty="0" smtClean="0"/>
                <a:t>-КТС стационарные и </a:t>
              </a:r>
              <a:r>
                <a:rPr lang="ru-RU" sz="2400" dirty="0" err="1" smtClean="0"/>
                <a:t>радиобрелоки</a:t>
              </a:r>
              <a:r>
                <a:rPr lang="ru-RU" sz="2400" dirty="0" smtClean="0"/>
                <a:t> на  всех объектах;</a:t>
              </a:r>
            </a:p>
            <a:p>
              <a:r>
                <a:rPr lang="ru-RU" sz="2400" dirty="0" smtClean="0"/>
                <a:t>-Система видеонаблюдения;</a:t>
              </a:r>
            </a:p>
            <a:p>
              <a:pPr>
                <a:buFontTx/>
                <a:buChar char="-"/>
              </a:pPr>
              <a:r>
                <a:rPr lang="ru-RU" sz="2400" dirty="0" smtClean="0"/>
                <a:t>Пост вахты (дежурство вахтеров и сторожей),дежурные администраторы, педагоги ДО</a:t>
              </a:r>
            </a:p>
            <a:p>
              <a:pPr>
                <a:buFontTx/>
                <a:buChar char="-"/>
              </a:pPr>
              <a:r>
                <a:rPr lang="ru-RU" sz="2400" dirty="0" smtClean="0"/>
                <a:t>Ручной </a:t>
              </a:r>
              <a:r>
                <a:rPr lang="ru-RU" sz="2400" dirty="0" err="1" smtClean="0"/>
                <a:t>металлодетектор</a:t>
              </a:r>
              <a:r>
                <a:rPr lang="ru-RU" sz="2400" dirty="0" smtClean="0"/>
                <a:t>;</a:t>
              </a:r>
            </a:p>
            <a:p>
              <a:pPr>
                <a:buFontTx/>
                <a:buChar char="-"/>
              </a:pPr>
              <a:r>
                <a:rPr lang="ru-RU" sz="2400" dirty="0" smtClean="0"/>
                <a:t>Инструктажи и учебные тренировки.</a:t>
              </a:r>
            </a:p>
            <a:p>
              <a:pPr>
                <a:buFontTx/>
                <a:buChar char="-"/>
              </a:pPr>
              <a:endParaRPr lang="ru-RU" sz="2400" dirty="0"/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-1804453" y="2643506"/>
              <a:ext cx="7992888" cy="23779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8426" tIns="0" rIns="168426" bIns="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kern="1200" dirty="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479627" y="-371564"/>
            <a:ext cx="1847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u="sng" dirty="0">
              <a:solidFill>
                <a:srgbClr val="7030A0"/>
              </a:solidFill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-2744421"/>
            <a:ext cx="8748464" cy="1015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Порядок действий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обнаружении подозрительного (взрывоопасного предмета)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получении сообщения о заложенном взрывном устройстве (ВУ), либо обнаружении предметов, вызывающих такое подозрение: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" algn="l"/>
                <a:tab pos="63023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зафиксировать время и место обнаружения, запомнить все подробности, связанные с моментом обнаружения предмета;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" algn="l"/>
                <a:tab pos="63023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трогать, не подходить, не передвигать обнаруженный подозрительный предмет, воздержаться от использования средств радиосвязи, в т.ч. и мобильных, вблизи данного предмета следует удалить людей из помещения. Не подходите близко,  не позволяйте другим людям прикасаться к предмету;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немедленно сообщите о находке  органам власти (отделы полиции, УФСБ, ГУМЧС) и службу «Скорой помощи», при этом называйте точный адрес и название организации, где обнаружено ВУ, номер телефона;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следует уведомить коммунальные службы на случай необходимости отключения газа и электричества;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 прибытия сотрудников полиции организовать оцепление и обеспечить  охрану  подозрительного предмета и опасной зоны (помещение), где было обнаружено ВУ  и недопущению к нему людей в радиусе до 50-100 метров;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напомнить персоналу: отключить телефонные аппараты,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электро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радиопередающие устройства. 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необходимо обеспечить (помочь обеспечить) организованную эвакуацию людей из здания (помещения) и с территории, прилегающей к опасной зоне в радиусе не менее 200 м;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принять меры для локализации (снижения угрозы) возможных последствий взрыва,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открыть окна для рассредоточения возможной взрывной волны;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обстоятельства требуют сдвинуть подозрительный предмет, лучше делать это с помощью верёвки с крюком на конце из-за какого-либо надежного укрытия. Если он по какой-либо причине оказался у вас в руках, необходимо крайне осторожно поставить его в такое место (в пределах комнаты), где при взрыве он принесет наименьшие разрушения;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места возможной закладки убрать предметы, которые при взрыве могут создать дополнительный поражающий эффект за счет разлетающихся осколков;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желательно обесточить внешний источник электропитания и газоснабжения, обеспечить изоляцию места возможного нахождения ВУ - установить ограждение, во избежание пожара (температура в момент взрыва может достигать 4000 градусов) следует, по возможности, удалить горючие материалы.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Дождаться оперативных служб.</a:t>
            </a:r>
          </a:p>
          <a:p>
            <a:pPr lvl="0"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" algn="l"/>
                <a:tab pos="63023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4479627" y="-371564"/>
            <a:ext cx="1847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u="sng" dirty="0">
              <a:solidFill>
                <a:srgbClr val="7030A0"/>
              </a:solidFill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-1790314"/>
            <a:ext cx="8748464" cy="824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 случае возникновения пожара в помещениях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r>
              <a:rPr lang="x-none" sz="2000" b="1" u="sng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В случае возникновения пожара в помещениях каждый сотрудник, при обнаружении пожара или признаков горения (задымление, запах гари, повышение температуры и т. п.), </a:t>
            </a:r>
            <a:r>
              <a:rPr lang="x-none" sz="1600" u="sng" smtClean="0">
                <a:latin typeface="Times New Roman" pitchFamily="18" charset="0"/>
                <a:cs typeface="Times New Roman" pitchFamily="18" charset="0"/>
              </a:rPr>
              <a:t>обязан: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задействовать систему оповещения людей о пожаре, путем включения АПС от пожарных извещателей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0">
              <a:buFontTx/>
              <a:buChar char="-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ередать сообщение о возникновении пожара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единую службу спасения по телефону «01» или с сотового «101»,  «112»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известить о пожаре руковод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учреждения.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-принять по возможности меры по эвакуации людей из здания в безопасное место;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-приступить к тушению пожара имеющимися первичными средствами пожаротушения (порошковыми огнетушителями); </a:t>
            </a:r>
          </a:p>
          <a:p>
            <a:pPr lvl="0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провести работу по  сохранности материальных ценностей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x-none" sz="1600" smtClean="0">
                <a:latin typeface="Times New Roman" pitchFamily="18" charset="0"/>
                <a:cs typeface="Times New Roman" pitchFamily="18" charset="0"/>
              </a:rPr>
              <a:t>щательно проверить все помещения, чтобы исключить возможность пребывания в опасной зоне людей;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-выставить посты безопасности на выходах из здания, чтобы исключить возможность возвращения работников в здание, где возник пожар;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-воздержаться от открывания окон и дверей, а также от разбивания стекол во избежание распространения огня и дыма в смежные помещения. Покидая помещения или здание, следует закрывать за собой все двери и окна.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Всем сотрудникам строго соблюдать дисциплину и не создавать панику, строго следовать указаниям пожарных расчетов и руководства.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  <a:tab pos="630238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01461" y="229871"/>
            <a:ext cx="7369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ТРИ</a:t>
            </a:r>
            <a:r>
              <a:rPr kumimoji="0" lang="ru-RU" sz="2400" b="1" i="0" u="sng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 УРОВНЯ  ТЕРРОРИСТИЧЕСКОЙ  УГРОЗЫ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699792" y="3284984"/>
            <a:ext cx="3744345" cy="237780"/>
            <a:chOff x="349091" y="1"/>
            <a:chExt cx="3744345" cy="23778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49091" y="1"/>
              <a:ext cx="3744345" cy="2377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360698" y="11608"/>
              <a:ext cx="3721131" cy="214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4486" tIns="0" rIns="154486" bIns="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259632" y="908720"/>
            <a:ext cx="6480720" cy="864096"/>
            <a:chOff x="368140" y="-623427"/>
            <a:chExt cx="6408711" cy="1052588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68140" y="-527737"/>
              <a:ext cx="6408711" cy="76551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368140" y="-623427"/>
              <a:ext cx="6408711" cy="10525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54486" tIns="0" rIns="154486" bIns="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7030A0"/>
                  </a:solidFill>
                </a:rPr>
                <a:t>СИНИЙ УРОВЕНЬ 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rgbClr val="7030A0"/>
                  </a:solidFill>
                </a:rPr>
                <a:t>получена информация по возможному теракту,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rgbClr val="7030A0"/>
                  </a:solidFill>
                </a:rPr>
                <a:t>информация о возможном теракте проверяется</a:t>
              </a:r>
              <a:endParaRPr lang="ru-RU" sz="2000" b="1" kern="12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187624" y="4005064"/>
            <a:ext cx="6696744" cy="1800200"/>
            <a:chOff x="69867" y="382236"/>
            <a:chExt cx="6854194" cy="1845974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290970" y="382238"/>
              <a:ext cx="6338287" cy="110758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69867" y="382236"/>
              <a:ext cx="6854194" cy="1845974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54486" tIns="0" rIns="154486" bIns="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7030A0"/>
                  </a:solidFill>
                </a:rPr>
                <a:t>КРАСНЫЙ УРОВЕНЬ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tx1"/>
                  </a:solidFill>
                </a:rPr>
                <a:t>объявляется режим </a:t>
              </a:r>
              <a:r>
                <a:rPr lang="ru-RU" sz="1200" b="1" kern="1200" dirty="0" err="1" smtClean="0">
                  <a:solidFill>
                    <a:schemeClr val="tx1"/>
                  </a:solidFill>
                </a:rPr>
                <a:t>контртеррористической</a:t>
              </a:r>
              <a:r>
                <a:rPr lang="ru-RU" sz="1200" b="1" kern="1200" dirty="0" smtClean="0">
                  <a:solidFill>
                    <a:schemeClr val="tx1"/>
                  </a:solidFill>
                </a:rPr>
                <a:t> операции  (массовая проверка документов, прослушивание телефонных разговоров, отселение местных жителей, ограничение движения транспорта и пешеходов, обеспечивается  беспрепятственный доступ в любые помещения  правоохранительных органов)</a:t>
              </a:r>
              <a:endParaRPr lang="ru-RU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187624" y="1916832"/>
            <a:ext cx="6840760" cy="2016224"/>
            <a:chOff x="-114340" y="456846"/>
            <a:chExt cx="6696744" cy="1728192"/>
          </a:xfrm>
          <a:solidFill>
            <a:srgbClr val="FFFF00"/>
          </a:solidFill>
        </p:grpSpPr>
        <p:sp>
          <p:nvSpPr>
            <p:cNvPr id="25" name="Скругленный прямоугольник 24"/>
            <p:cNvSpPr/>
            <p:nvPr/>
          </p:nvSpPr>
          <p:spPr>
            <a:xfrm flipV="1">
              <a:off x="-42332" y="456846"/>
              <a:ext cx="6408712" cy="67436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-114340" y="456846"/>
              <a:ext cx="6696744" cy="1728192"/>
            </a:xfrm>
            <a:prstGeom prst="rect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54486" tIns="0" rIns="154486" bIns="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kern="1200" dirty="0" smtClean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</a:endParaRP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n>
                    <a:solidFill>
                      <a:srgbClr val="FFFF00"/>
                    </a:solidFill>
                  </a:ln>
                  <a:solidFill>
                    <a:srgbClr val="002060"/>
                  </a:solidFill>
                </a:rPr>
                <a:t>ЖЕЛТЫЙ УРОВЕНЬ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 smtClean="0">
                  <a:ln>
                    <a:solidFill>
                      <a:srgbClr val="FFFF00"/>
                    </a:solidFill>
                  </a:ln>
                  <a:solidFill>
                    <a:schemeClr val="tx1"/>
                  </a:solidFill>
                </a:rPr>
                <a:t>информация о подготовке теракта подтвердилась,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ln>
                    <a:solidFill>
                      <a:srgbClr val="FFFF00"/>
                    </a:solidFill>
                  </a:ln>
                  <a:solidFill>
                    <a:schemeClr val="tx1"/>
                  </a:solidFill>
                </a:rPr>
                <a:t>может быть введен более жесткий контроль паспортного режима, усиливается охрана объектов жизнеобеспечения, контроль за передвижением транспорта, проводятся проверки объектов инфраструктуры</a:t>
              </a:r>
              <a:endParaRPr lang="ru-RU" sz="1600" b="1" kern="1200" dirty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32" name="Скругленный прямоугольник 4"/>
          <p:cNvSpPr/>
          <p:nvPr/>
        </p:nvSpPr>
        <p:spPr>
          <a:xfrm>
            <a:off x="1783175" y="3754170"/>
            <a:ext cx="5695666" cy="68649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4486" tIns="0" rIns="154486" bIns="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FFFF00"/>
              </a:solidFill>
            </a:endParaRPr>
          </a:p>
        </p:txBody>
      </p:sp>
      <p:cxnSp>
        <p:nvCxnSpPr>
          <p:cNvPr id="37" name="Соединительная линия уступом 36"/>
          <p:cNvCxnSpPr/>
          <p:nvPr/>
        </p:nvCxnSpPr>
        <p:spPr>
          <a:xfrm rot="5400000">
            <a:off x="7704348" y="1664804"/>
            <a:ext cx="72008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339752" y="37745"/>
            <a:ext cx="44841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Повышенный «СИНИЙ»                          уровень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0" y="0"/>
          <a:ext cx="9144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-3528444"/>
            <a:ext cx="9144000" cy="1015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Рекомендуется: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нахождении на улице  в местах массового пребывания людей, в общественном транспорте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обращать внимание на: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внешний вид окружающих (одежда не соответствует времени года либо создается впечатление, что под ней находится какой - то посторонний предмет); странности в по ведении окружающих (проявление нервозности, напряженного состояния, постоянное оглядывание по сторонам, неразборчивое бормотание,  попытки избе жать встречи с сотрудниками правоохранительных органов); брошенные автомобили, подозрительные предметы (мешки, сумки, рюкзаки, чемоданы, пакеты, из которых могут быть видны электрические провода, электрические приборы и т.п.).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Обо всех подозрительных ситуациях незамедлительно сообщать сотрудникам правоохранительных органов.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Оказывать содействие правоохранительным органам.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Относиться с пониманием и терпением к повышенному вниманию право охранительных органов 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Не принимать от незнакомых людей свертки, коробки, сумки, рюкзаки, чемоданы и другие сомнительные предметы даже на временное хранение, а также для транспортировки.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обнаружении подозрительных предметов 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приближаться к ним, не трогать, не вскрывать и не передвигать.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Разъяснить в семье пожилым людям и детям, что любой  предмет, найденный на улице или в подъезде, может представлять опасность для  их жизни.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Быть в курсе происходящих событий (следить за новостями по телевидению, радио, сети «Интернет» 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907704" y="517322"/>
            <a:ext cx="6048672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/>
              <a:t>Высокий</a:t>
            </a:r>
            <a:r>
              <a:rPr lang="ru-RU" sz="2400" dirty="0" smtClean="0"/>
              <a:t>  </a:t>
            </a:r>
            <a:r>
              <a:rPr lang="ru-RU" sz="2400" b="1" dirty="0" smtClean="0"/>
              <a:t>«ЖЕЛТЫЙ» уровень</a:t>
            </a:r>
            <a:endParaRPr lang="ru-RU" sz="2400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5536" y="659396"/>
            <a:ext cx="8568952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Рекомендуется: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Воздержаться, по возможности, от посещения мест массового пребывания людей.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При нахождении на улице (в общественном транспорте) иметь при себе документы, удостоверяющие личность. Предоставлять их для проверки по первому требованию сотрудников правоохранительных органов.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При нахождении в общественных зданиях (торговых центрах, вокзалах, аэропортах и т.п.) обращать внимание на расположение запасных выходов и указателей путей эвакуации при пожаре.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Обращать внимание на появление незнакомых людей и автомобилей на прилегающих к жилым домам территориях.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Воздержаться от передвижения с крупногабаритными сумками, рюкзаками, чемоданами.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Обсудить в семье план действий в случае возникновения чрезвычайной ситуации: определить место, где вы сможете встретиться с членами вашей семьи в экстренной ситуации; удостовериться, что у всех членов семьи есть номера  телефонов других членов семьи, родственников и экстренных служб.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971600" y="368415"/>
            <a:ext cx="7776864" cy="46166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/>
              <a:t>Критический «КРАСНЫЙ» уровень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8750" y="971991"/>
            <a:ext cx="7742484" cy="11696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8518" tIns="0" rIns="158518" bIns="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4"/>
          <p:cNvSpPr/>
          <p:nvPr/>
        </p:nvSpPr>
        <p:spPr>
          <a:xfrm>
            <a:off x="788449" y="4543795"/>
            <a:ext cx="7783125" cy="6409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8518" tIns="0" rIns="158518" bIns="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kern="1200" dirty="0">
              <a:solidFill>
                <a:srgbClr val="002060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-3829930"/>
            <a:ext cx="9144000" cy="938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Наряду с действиями, осуществляемыми при установлении «синего» и «желтого»  уровней террористической  опасности,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рекомендуется: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Организовать дежурство жильцов вашего дома, которые будут регулярно обходить здание, подъезды, обращая особое внимание на появление незнакомых лиц и автомобилей, разгрузку ящиков и мешков.</a:t>
            </a:r>
          </a:p>
          <a:p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Отказаться от посещения мест массового пребывания людей, отложить поездки 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территории, на которой установлен уровень террористической опасности, ограничить время пребывания детей на улице.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Подготовиться  к возможной эвакуации: подготовить набор предметов первой необходимости, деньги  и документы; подготовить  запас медицинских средств, необходимых для  оказания первой медицинской помощи; заготовить  трехдневный запас воды и предметов питания для членов семьи.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Оказавшись вблизи или в месте проведения террористического акта, следует как можно скорее покинуть его без паники, избегать проявлений любопытства, при выходе из эпицентра постараться помочь пострадавшим покинуть опасную зону, не подбирать предметы и вещи, не проводить  видео и фотосъемку.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Держать постоянно включенными телевизор, радиоприемник или радиоточку.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Не допускать распространения  непроверенной  информации  о  совершении действий, создающих непосредственную угрозу террористического акта.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79512" y="-1985081"/>
            <a:ext cx="8784976" cy="901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pPr algn="ctr"/>
            <a:r>
              <a:rPr lang="ru-RU" sz="1600" b="1" dirty="0" smtClean="0"/>
              <a:t>ПРИ ПОСТУПЛЕНИИ УГРОЗЫ ТЕРРОРИСТИЧЕСКОГО АКТА ПО ТЕЛЕФОНУ</a:t>
            </a:r>
          </a:p>
          <a:p>
            <a:r>
              <a:rPr lang="ru-RU" sz="1600" b="1" dirty="0" smtClean="0"/>
              <a:t> </a:t>
            </a:r>
            <a:endParaRPr lang="ru-RU" sz="1600" dirty="0" smtClean="0"/>
          </a:p>
          <a:p>
            <a:pPr lvl="0"/>
            <a:r>
              <a:rPr lang="ru-RU" sz="1600" b="1" dirty="0" smtClean="0"/>
              <a:t>Предупредительные меры при поступлении угрозы террористического акта по телефону:</a:t>
            </a:r>
            <a:endParaRPr lang="ru-RU" sz="1600" dirty="0" smtClean="0"/>
          </a:p>
          <a:p>
            <a:pPr lvl="0"/>
            <a:r>
              <a:rPr lang="ru-RU" sz="1600" dirty="0" smtClean="0"/>
              <a:t>после сообщения по телефону об угрозе взрыва, о наличии взрывного устройства  не вдаваться в панику;</a:t>
            </a:r>
          </a:p>
          <a:p>
            <a:pPr lvl="0"/>
            <a:r>
              <a:rPr lang="ru-RU" sz="1600" dirty="0" smtClean="0"/>
              <a:t>не распространять о факте разговора и его содержании;</a:t>
            </a:r>
          </a:p>
          <a:p>
            <a:pPr lvl="0"/>
            <a:r>
              <a:rPr lang="ru-RU" sz="1600" dirty="0" smtClean="0"/>
              <a:t>максимально ограничить число людей владеющих полученной информацией.</a:t>
            </a:r>
          </a:p>
          <a:p>
            <a:r>
              <a:rPr lang="ru-RU" sz="2000" b="1" dirty="0" smtClean="0"/>
              <a:t>«</a:t>
            </a:r>
            <a:r>
              <a:rPr lang="ru-RU" sz="1600" b="1" dirty="0" smtClean="0"/>
              <a:t>Порядок приема телефонного сообщения с угрозами террористического характера»</a:t>
            </a:r>
          </a:p>
          <a:p>
            <a:pPr lvl="0"/>
            <a:r>
              <a:rPr lang="ru-RU" sz="1600" dirty="0" smtClean="0"/>
              <a:t>-реагировать на каждый поступивший телефонный звонок;</a:t>
            </a:r>
          </a:p>
          <a:p>
            <a:pPr lvl="0"/>
            <a:r>
              <a:rPr lang="ru-RU" sz="1600" dirty="0" smtClean="0"/>
              <a:t>-постараться дать знать об этой угрозе своему коллеге, по возможности одновременно с разговором он должен по другому аппарату сообщить оперативному дежурному милиции по  телефону № 72-95-21; 30-02-02 (02), и  дежурному по ФСБ по телефону 20-00-30; 20-00-40; 40-80-17                               о поступившей угрозе номер телефона, по которому	позвонил предполагаемый террорист; </a:t>
            </a:r>
          </a:p>
          <a:p>
            <a:pPr lvl="0"/>
            <a:r>
              <a:rPr lang="ru-RU" sz="1600" dirty="0" smtClean="0"/>
              <a:t>-обеспечить беспрепятственную передачу полученной по телефону информации в правоохранительные органы и руководителю образовательного учреждения;</a:t>
            </a:r>
          </a:p>
          <a:p>
            <a:pPr lvl="0"/>
            <a:r>
              <a:rPr lang="ru-RU" sz="1600" dirty="0" smtClean="0"/>
              <a:t>- при необходимости эвакуировать обучающихся и постоянный состав образовательного учреждения согласно плану эвакуации в безопасное место;</a:t>
            </a:r>
          </a:p>
          <a:p>
            <a:pPr lvl="0"/>
            <a:r>
              <a:rPr lang="ru-RU" sz="1600" dirty="0" smtClean="0"/>
              <a:t>-обеспечить беспрепятственную работу оперативно – следственной группы, кинологов и т.д.</a:t>
            </a:r>
          </a:p>
          <a:p>
            <a:pPr lvl="0"/>
            <a:endParaRPr lang="ru-RU" sz="1600" dirty="0" smtClean="0"/>
          </a:p>
          <a:p>
            <a:pPr lvl="0"/>
            <a:endParaRPr lang="ru-RU" sz="1600" dirty="0" smtClean="0"/>
          </a:p>
          <a:p>
            <a:r>
              <a:rPr lang="ru-RU" sz="1600" dirty="0" smtClean="0"/>
              <a:t> 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66332" y="1412776"/>
            <a:ext cx="81945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        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Trebuchet MS" pitchFamily="34" charset="0"/>
              <a:cs typeface="Times New Roman" pitchFamily="18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15914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-4057127"/>
            <a:ext cx="8964488" cy="1138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5245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Действия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524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принятии телефонного сообщения об угрозе взрыва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24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Будьте спокойны, вежливы, не прерывайте говорящего. Сошлитесь на некачественную работу аппарата, чтобы записать разговор.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вешайте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телефонную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трубку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окончании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разговора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24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Примерные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24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может быть проведен взрыв?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52450" algn="l"/>
              </a:tabLst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заложено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взрывное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устройство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524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оно из себя представляет?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оно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выглядит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внешне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Есть ли еще где-нибудь  взрывное устройство?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чего заложено взрывное устройство?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Каковы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ваши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 один или с вами есть еще кто–либо?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ходу разговора отметьте пол, возраст звонившего и особенности его (ее) речи: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голос: громкий, (тихий), низкий (высокий);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темп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быстрая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медленная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произношение: отчетливое, искаженное, с заиканием, с заиканием шепелявое, с акцентом или диалектом; манера речи: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развязная, с издевкой, с нецензурными выражениями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Обязательно отметьте звуковой фон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шум автомашин или железнодорожного транспорта, звуки теле- или радиоаппаратуры, голоса, другое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Отметьте характер звонка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городской или междугородный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Обязательно зафиксируйте точное время начала разговора и его продолжительность.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Постарайтесь добиться от звонящего максимально возможного промежутка времени для принятия вами и вашим руководством решений или совершения каких-либо действий.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возможно, еще в процессе разговора сообщите о нем руководству объекта, если нет - немедленно по его окончании.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5245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539552" y="4088159"/>
            <a:ext cx="7488832" cy="5649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-58742"/>
            <a:ext cx="8640961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Действия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эвакуации в случае угрозы террористического акта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Получив извещение о начале эвакуации, каждый гражданин обязан собрать все необходимые документы и вещи.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Уходя из кабинета, необходимо выключить все осветительные и нагревательные приборы, закрыть краны водопроводной и газовой сети, окна и форточки.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эвакуируемые должны оказывать друг другу помощь.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Передвигайтесь осторожно не трогайте поврежденные конструкции.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Успокойтесь и успокойте людей, находящихся рядом.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Находясь внутри помещения, не пользуйтесь открытым огнем.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возможности окажите помощь пострадавшим.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Беспрекословно выполняйте указания сотрудников спецслужб и спасателей.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случаи нападения, пожара, обнаружения взрывной закладки должен быть план.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Все должны знать, кто в таких случаях является старшим (чьи распоряжения в критической ситуации не оспариваются).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правило, подобные функции должен брать на себя руководитель, отвечающий за безопасность объекта.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Сотрудники службы безопасности обеспечивают согласованность действий и предупреждение паники. Все должны знать пути эвакуации людей, выноса оборудования, ценностей.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Должна предусматриваться последующая охрана их в месте сосредоточения, и определены места сосредоточения людей на безопасном удалении.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случае угрозы применения ВУ при оповещении людей лучше указывать менее опасную, но достаточно правдоподобную версию, чтобы избежать излишней паники при эвакуации.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9" y="455040"/>
            <a:ext cx="8820472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Первоочередные действия при нападении на объект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Включить сигнал тревоги, оповещая остальные посты о происшествии.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Заблокировать все входы, прекратив доступ к объекту посторонних лиц.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этом случае необходимо усилить охрану всей территории, объекта.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Сообщить органам власти (отделение полиции, спецотделы при ОМОН, ФСБ, МЧС).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Удалить с места происшествия сторонних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наблюдателей,так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в дальнейшем они могут стать ценными свидетелями, их следует отвести в отдельное помещение до приезда оперативной группы.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Принять меры к отражению атаки, используя при этом физическую силу и спецсредства.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Ограничить доступ посторонних лиц к месту совершения преступления.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Все изъятые в процессе задержания вещи и оружие необходимо хранить до приезда представителей полиции.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Если в результате нападения были пострадавшие, следует вызвать медиков и оказать первую помощь до их прибытия.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В случае наличия погибших запрещено их перемещать, так как при этом будут уничтожены все следы и доказательства.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Далее действовать по указанию представителей правоохранительных органов.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313</TotalTime>
  <Words>1910</Words>
  <Application>Microsoft Office PowerPoint</Application>
  <PresentationFormat>Экран (4:3)</PresentationFormat>
  <Paragraphs>246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 ПРОВЕДЕННЫХ МЕРОПРИЯТИЯХ ОТДЕЛА АХЧ ЗА 2019-2020 УЧЕБНЫЙ ГОД</dc:title>
  <dc:creator>Администратор</dc:creator>
  <cp:lastModifiedBy>Администратор</cp:lastModifiedBy>
  <cp:revision>50</cp:revision>
  <dcterms:created xsi:type="dcterms:W3CDTF">2020-09-09T09:44:11Z</dcterms:created>
  <dcterms:modified xsi:type="dcterms:W3CDTF">2023-09-13T13:46:10Z</dcterms:modified>
</cp:coreProperties>
</file>